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60" r:id="rId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61" autoAdjust="0"/>
  </p:normalViewPr>
  <p:slideViewPr>
    <p:cSldViewPr snapToGrid="0">
      <p:cViewPr varScale="1">
        <p:scale>
          <a:sx n="81" d="100"/>
          <a:sy n="81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400B1-01E9-42B4-A50C-C088061A9E51}" type="datetimeFigureOut">
              <a:rPr kumimoji="1" lang="ja-JP" altLang="en-US" smtClean="0"/>
              <a:t>2019/10/24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35EA2-5729-4487-92C1-3FF37FDD8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1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5EA2-5729-4487-92C1-3FF37FDD8D0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5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ja-JP" baseline="0" dirty="0" smtClean="0"/>
              <a:t>I’m Rumi Baba from Japan Hydrographic and Oceanographic Department.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dirty="0" smtClean="0"/>
              <a:t>I completed</a:t>
            </a:r>
            <a:r>
              <a:rPr kumimoji="1" lang="en-US" altLang="ja-JP" baseline="0" dirty="0" smtClean="0"/>
              <a:t> the course in 2017.</a:t>
            </a:r>
          </a:p>
          <a:p>
            <a:pPr marL="228600" indent="-228600">
              <a:buAutoNum type="arabicPeriod"/>
            </a:pPr>
            <a:r>
              <a:rPr kumimoji="1" lang="en-US" altLang="ja-JP" baseline="0" dirty="0" smtClean="0"/>
              <a:t>I’m working at Chart and Navigational Information Division as an assistant cartographer and I have 4-year experience in ENC production.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5EA2-5729-4487-92C1-3FF37FDD8D0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81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.</a:t>
            </a:r>
            <a:r>
              <a:rPr kumimoji="1" lang="en-US" altLang="ja-JP" baseline="0" dirty="0" smtClean="0"/>
              <a:t> After the course,</a:t>
            </a:r>
            <a:r>
              <a:rPr kumimoji="1" lang="en-US" altLang="ja-JP" dirty="0" smtClean="0"/>
              <a:t> I maintain ENCs mainly. Japan publishes</a:t>
            </a:r>
            <a:r>
              <a:rPr kumimoji="1" lang="en-US" altLang="ja-JP" baseline="0" dirty="0" smtClean="0"/>
              <a:t> more than 800 cells of </a:t>
            </a:r>
            <a:r>
              <a:rPr kumimoji="1" lang="en-US" altLang="ja-JP" baseline="0" dirty="0" smtClean="0"/>
              <a:t>ENCs and about </a:t>
            </a:r>
            <a:r>
              <a:rPr kumimoji="1" lang="en-US" altLang="ja-JP" baseline="0" dirty="0" smtClean="0"/>
              <a:t>800 paper </a:t>
            </a:r>
            <a:r>
              <a:rPr kumimoji="1" lang="en-US" altLang="ja-JP" baseline="0" dirty="0" smtClean="0"/>
              <a:t>charts and also </a:t>
            </a:r>
            <a:r>
              <a:rPr kumimoji="1" lang="en-US" altLang="ja-JP" dirty="0" smtClean="0"/>
              <a:t>a </a:t>
            </a:r>
            <a:r>
              <a:rPr kumimoji="1" lang="en-US" altLang="ja-JP" dirty="0" smtClean="0"/>
              <a:t>lot of Notices to Mariners every</a:t>
            </a:r>
            <a:r>
              <a:rPr kumimoji="1" lang="en-US" altLang="ja-JP" baseline="0" dirty="0" smtClean="0"/>
              <a:t> week, so I compile ER and do quality checks every week. Therefore it’s hard and busy task to maintain ENCs.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2. </a:t>
            </a:r>
            <a:r>
              <a:rPr kumimoji="1" lang="en-US" altLang="ja-JP" baseline="0" dirty="0" smtClean="0"/>
              <a:t>New </a:t>
            </a:r>
            <a:r>
              <a:rPr kumimoji="1" lang="en-US" altLang="ja-JP" baseline="0" dirty="0" smtClean="0"/>
              <a:t>Edition of S-58 was published last year and entered into </a:t>
            </a:r>
            <a:r>
              <a:rPr kumimoji="1" lang="en-US" altLang="ja-JP" baseline="0" dirty="0" smtClean="0"/>
              <a:t>force </a:t>
            </a:r>
            <a:r>
              <a:rPr kumimoji="1" lang="en-US" altLang="ja-JP" baseline="0" dirty="0" smtClean="0"/>
              <a:t>last month. My office uses chart production software developed by Japanese company. We </a:t>
            </a:r>
            <a:r>
              <a:rPr kumimoji="1" lang="en-US" altLang="ja-JP" baseline="0" dirty="0" smtClean="0"/>
              <a:t>had to match </a:t>
            </a:r>
            <a:r>
              <a:rPr kumimoji="1" lang="en-US" altLang="ja-JP" baseline="0" dirty="0" smtClean="0"/>
              <a:t>the </a:t>
            </a:r>
            <a:r>
              <a:rPr kumimoji="1" lang="en-US" altLang="ja-JP" baseline="0" dirty="0" smtClean="0"/>
              <a:t>software to </a:t>
            </a:r>
            <a:r>
              <a:rPr kumimoji="1" lang="en-US" altLang="ja-JP" baseline="0" dirty="0" smtClean="0"/>
              <a:t>new </a:t>
            </a:r>
            <a:r>
              <a:rPr kumimoji="1" lang="en-US" altLang="ja-JP" baseline="0" dirty="0" smtClean="0"/>
              <a:t>S-58. </a:t>
            </a:r>
            <a:r>
              <a:rPr kumimoji="1" lang="en-US" altLang="ja-JP" baseline="0" dirty="0" smtClean="0"/>
              <a:t>My </a:t>
            </a:r>
            <a:r>
              <a:rPr kumimoji="1" lang="en-US" altLang="ja-JP" baseline="0" dirty="0" smtClean="0"/>
              <a:t>role </a:t>
            </a:r>
            <a:r>
              <a:rPr kumimoji="1" lang="en-US" altLang="ja-JP" baseline="0" dirty="0" smtClean="0"/>
              <a:t>was to read through S-58 and check our ENCs.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3. I attended ENCWG and S-101PT meeting at IHO in Monaco this June. It was the first time to attend an international meeting. </a:t>
            </a:r>
            <a:r>
              <a:rPr kumimoji="1" lang="en-US" altLang="ja-JP" baseline="0" dirty="0" smtClean="0"/>
              <a:t>Internationally, a </a:t>
            </a:r>
            <a:r>
              <a:rPr kumimoji="1" lang="en-US" altLang="ja-JP" baseline="0" dirty="0" smtClean="0"/>
              <a:t>lot of topics about </a:t>
            </a:r>
            <a:r>
              <a:rPr kumimoji="1" lang="en-US" altLang="ja-JP" baseline="0" dirty="0" smtClean="0"/>
              <a:t>S-57 </a:t>
            </a:r>
            <a:r>
              <a:rPr kumimoji="1" lang="en-US" altLang="ja-JP" baseline="0" dirty="0" smtClean="0"/>
              <a:t>are still discussed for </a:t>
            </a:r>
            <a:r>
              <a:rPr kumimoji="1" lang="en-US" altLang="ja-JP" baseline="0" dirty="0" smtClean="0"/>
              <a:t>safer </a:t>
            </a:r>
            <a:r>
              <a:rPr kumimoji="1" lang="en-US" altLang="ja-JP" baseline="0" dirty="0" smtClean="0"/>
              <a:t>navigation. I have brought useful and latest information to my office.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5EA2-5729-4487-92C1-3FF37FDD8D0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98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ja-JP" dirty="0" smtClean="0"/>
              <a:t>There were four modules in the</a:t>
            </a:r>
            <a:r>
              <a:rPr kumimoji="1" lang="en-US" altLang="ja-JP" baseline="0" dirty="0" smtClean="0"/>
              <a:t> course</a:t>
            </a:r>
            <a:r>
              <a:rPr kumimoji="1" lang="en-US" altLang="ja-JP" dirty="0" smtClean="0"/>
              <a:t>.</a:t>
            </a:r>
            <a:r>
              <a:rPr kumimoji="1" lang="en-US" altLang="ja-JP" baseline="0" dirty="0" smtClean="0"/>
              <a:t> Compilation module was very interesting and informative. Through this training, I was able to learn not only many cartographic skills and knowledge such </a:t>
            </a:r>
            <a:r>
              <a:rPr kumimoji="1" lang="en-US" altLang="ja-JP" baseline="0" dirty="0" smtClean="0"/>
              <a:t>as sounding selection and buoyage system, </a:t>
            </a:r>
            <a:r>
              <a:rPr kumimoji="1" lang="en-US" altLang="ja-JP" baseline="0" dirty="0" smtClean="0"/>
              <a:t>but also how to compile charts in UKHO. Basically nautical charts are published based on IHO standards such as S-4 and S-57, but each country has its own compilation policy. I think it was important to find the differences between UKHO and JHOD in order to grow up as a cartographer.</a:t>
            </a:r>
          </a:p>
          <a:p>
            <a:pPr marL="0" indent="0">
              <a:buNone/>
            </a:pPr>
            <a:endParaRPr kumimoji="1" lang="en-US" altLang="ja-JP" baseline="0" dirty="0" smtClean="0"/>
          </a:p>
          <a:p>
            <a:pPr marL="0" indent="0">
              <a:buNone/>
            </a:pPr>
            <a:r>
              <a:rPr kumimoji="1" lang="en-US" altLang="ja-JP" baseline="0" dirty="0" smtClean="0"/>
              <a:t>2. And the most useful module for me was Data Assessment module because it is necessary for hydrographic </a:t>
            </a:r>
            <a:r>
              <a:rPr kumimoji="1" lang="en-US" altLang="ja-JP" baseline="0" dirty="0" smtClean="0"/>
              <a:t>offices </a:t>
            </a:r>
            <a:r>
              <a:rPr kumimoji="1" lang="en-US" altLang="ja-JP" baseline="0" dirty="0" smtClean="0"/>
              <a:t>to assess correctly </a:t>
            </a:r>
            <a:r>
              <a:rPr kumimoji="1" lang="en-US" altLang="ja-JP" baseline="0" dirty="0" smtClean="0"/>
              <a:t>how navigationally significant all information received is. </a:t>
            </a:r>
            <a:r>
              <a:rPr kumimoji="1" lang="en-US" altLang="ja-JP" baseline="0" dirty="0" smtClean="0"/>
              <a:t>I believe what I have learned in this module will help me in </a:t>
            </a:r>
            <a:r>
              <a:rPr kumimoji="1" lang="en-US" altLang="ja-JP" baseline="0" dirty="0" smtClean="0"/>
              <a:t>the future</a:t>
            </a:r>
            <a:r>
              <a:rPr kumimoji="1" lang="en-US" altLang="ja-JP" baseline="0" dirty="0" smtClean="0"/>
              <a:t>.</a:t>
            </a:r>
          </a:p>
          <a:p>
            <a:pPr marL="0" indent="0">
              <a:buNone/>
            </a:pPr>
            <a:endParaRPr kumimoji="1" lang="en-US" altLang="ja-JP" baseline="0" dirty="0" smtClean="0"/>
          </a:p>
          <a:p>
            <a:pPr marL="0" indent="0">
              <a:buNone/>
            </a:pPr>
            <a:r>
              <a:rPr kumimoji="1" lang="en-US" altLang="ja-JP" baseline="0" dirty="0" smtClean="0"/>
              <a:t>3</a:t>
            </a:r>
            <a:r>
              <a:rPr kumimoji="1" lang="en-US" altLang="ja-JP" baseline="0" dirty="0" smtClean="0"/>
              <a:t>. In Japan, it is difficult to keep </a:t>
            </a:r>
            <a:r>
              <a:rPr kumimoji="1" lang="en-US" altLang="ja-JP" baseline="0" dirty="0" smtClean="0"/>
              <a:t>and improve cartographic skills </a:t>
            </a:r>
            <a:r>
              <a:rPr kumimoji="1" lang="en-US" altLang="ja-JP" baseline="0" dirty="0" smtClean="0"/>
              <a:t>because </a:t>
            </a:r>
            <a:r>
              <a:rPr kumimoji="1" lang="en-US" altLang="ja-JP" baseline="0" dirty="0" smtClean="0"/>
              <a:t>our staff </a:t>
            </a:r>
            <a:r>
              <a:rPr kumimoji="1" lang="en-US" altLang="ja-JP" baseline="0" dirty="0" smtClean="0"/>
              <a:t>are transferred to </a:t>
            </a:r>
            <a:r>
              <a:rPr kumimoji="1" lang="en-US" altLang="ja-JP" baseline="0" dirty="0" smtClean="0"/>
              <a:t>another position every </a:t>
            </a:r>
            <a:r>
              <a:rPr kumimoji="1" lang="en-US" altLang="ja-JP" baseline="0" dirty="0" smtClean="0"/>
              <a:t>three </a:t>
            </a:r>
            <a:r>
              <a:rPr kumimoji="1" lang="en-US" altLang="ja-JP" baseline="0" dirty="0" smtClean="0"/>
              <a:t>years. </a:t>
            </a:r>
            <a:r>
              <a:rPr kumimoji="1" lang="en-US" altLang="ja-JP" baseline="0" dirty="0" smtClean="0"/>
              <a:t>Therefore it was a good opportunity to know how to train students in UKHO. And </a:t>
            </a:r>
            <a:r>
              <a:rPr kumimoji="1" lang="en-US" altLang="ja-JP" baseline="0" dirty="0" smtClean="0"/>
              <a:t>the </a:t>
            </a:r>
            <a:r>
              <a:rPr kumimoji="1" lang="en-US" altLang="ja-JP" baseline="0" dirty="0" smtClean="0"/>
              <a:t>textbooks </a:t>
            </a:r>
            <a:r>
              <a:rPr kumimoji="1" lang="en-US" altLang="ja-JP" baseline="0" dirty="0" smtClean="0"/>
              <a:t>of UKHO </a:t>
            </a:r>
            <a:r>
              <a:rPr kumimoji="1" lang="en-US" altLang="ja-JP" baseline="0" dirty="0" smtClean="0"/>
              <a:t>are easy to understand and </a:t>
            </a:r>
            <a:r>
              <a:rPr kumimoji="1" lang="en-US" altLang="ja-JP" baseline="0" dirty="0" smtClean="0"/>
              <a:t>have a </a:t>
            </a:r>
            <a:r>
              <a:rPr kumimoji="1" lang="en-US" altLang="ja-JP" baseline="0" dirty="0" smtClean="0"/>
              <a:t>lot of </a:t>
            </a:r>
            <a:r>
              <a:rPr kumimoji="1" lang="en-US" altLang="ja-JP" baseline="0" dirty="0" smtClean="0"/>
              <a:t>fundamental theories </a:t>
            </a:r>
            <a:r>
              <a:rPr kumimoji="1" lang="en-US" altLang="ja-JP" baseline="0" dirty="0" smtClean="0"/>
              <a:t>and </a:t>
            </a:r>
            <a:r>
              <a:rPr kumimoji="1" lang="en-US" altLang="ja-JP" baseline="0" dirty="0" smtClean="0"/>
              <a:t>exercises, </a:t>
            </a:r>
            <a:r>
              <a:rPr kumimoji="1" lang="en-US" altLang="ja-JP" baseline="0" dirty="0" smtClean="0"/>
              <a:t>so </a:t>
            </a:r>
            <a:r>
              <a:rPr kumimoji="1" lang="en-US" altLang="ja-JP" baseline="0" dirty="0" smtClean="0"/>
              <a:t>I will </a:t>
            </a:r>
            <a:r>
              <a:rPr kumimoji="1" lang="en-US" altLang="ja-JP" baseline="0" dirty="0" smtClean="0"/>
              <a:t>use them to guide and train junior colleagues.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5EA2-5729-4487-92C1-3FF37FDD8D0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ja-JP" baseline="0" dirty="0" smtClean="0"/>
              <a:t>I hope </a:t>
            </a:r>
            <a:r>
              <a:rPr kumimoji="1" lang="en-US" altLang="ja-JP" baseline="0" dirty="0" smtClean="0"/>
              <a:t>that IHO and Nippon Foundation </a:t>
            </a:r>
            <a:r>
              <a:rPr kumimoji="1" lang="en-US" altLang="ja-JP" baseline="0" dirty="0" smtClean="0"/>
              <a:t>continue </a:t>
            </a:r>
            <a:r>
              <a:rPr kumimoji="1" lang="en-US" altLang="ja-JP" baseline="0" dirty="0" smtClean="0"/>
              <a:t>CHART project</a:t>
            </a:r>
            <a:r>
              <a:rPr kumimoji="1" lang="en-US" altLang="ja-JP" baseline="0" dirty="0" smtClean="0"/>
              <a:t>. </a:t>
            </a:r>
            <a:r>
              <a:rPr kumimoji="1" lang="en-US" altLang="ja-JP" baseline="0" dirty="0" smtClean="0"/>
              <a:t>It has a significant meaning </a:t>
            </a:r>
            <a:r>
              <a:rPr kumimoji="1" lang="en-US" altLang="ja-JP" baseline="0" dirty="0" smtClean="0"/>
              <a:t>in </a:t>
            </a:r>
            <a:r>
              <a:rPr kumimoji="1" lang="en-US" altLang="ja-JP" baseline="0" dirty="0" smtClean="0"/>
              <a:t>terms of </a:t>
            </a:r>
            <a:r>
              <a:rPr kumimoji="1" lang="en-US" altLang="ja-JP" baseline="0" dirty="0" smtClean="0"/>
              <a:t>connection with </a:t>
            </a:r>
            <a:r>
              <a:rPr kumimoji="1" lang="en-US" altLang="ja-JP" baseline="0" dirty="0" smtClean="0"/>
              <a:t>a lot of hydrographic </a:t>
            </a:r>
            <a:r>
              <a:rPr kumimoji="1" lang="en-US" altLang="ja-JP" baseline="0" dirty="0" smtClean="0"/>
              <a:t>offices around the world.</a:t>
            </a:r>
          </a:p>
          <a:p>
            <a:pPr marL="228600" indent="-228600">
              <a:buAutoNum type="arabicPeriod"/>
            </a:pPr>
            <a:endParaRPr kumimoji="1" lang="en-US" altLang="ja-JP" baseline="0" dirty="0" smtClean="0"/>
          </a:p>
          <a:p>
            <a:pPr marL="228600" indent="-228600">
              <a:buAutoNum type="arabicPeriod"/>
            </a:pPr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recommend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to include </a:t>
            </a:r>
            <a:r>
              <a:rPr lang="en-US" altLang="ja-JP" dirty="0" smtClean="0"/>
              <a:t>lectures about </a:t>
            </a:r>
            <a:r>
              <a:rPr kumimoji="1" lang="en-US" altLang="ja-JP" baseline="0" dirty="0" smtClean="0"/>
              <a:t>S-101</a:t>
            </a:r>
            <a:r>
              <a:rPr kumimoji="1" lang="en-US" altLang="ja-JP" baseline="0" dirty="0" smtClean="0"/>
              <a:t>, especially Data Classification and Encoding Guide </a:t>
            </a:r>
            <a:r>
              <a:rPr kumimoji="1" lang="en-US" altLang="ja-JP" baseline="0" dirty="0" smtClean="0"/>
              <a:t>in the near future because </a:t>
            </a:r>
            <a:r>
              <a:rPr kumimoji="1" lang="en-US" altLang="ja-JP" baseline="0" dirty="0" smtClean="0"/>
              <a:t>many hydrographic offices </a:t>
            </a:r>
            <a:r>
              <a:rPr kumimoji="1" lang="en-US" altLang="ja-JP" baseline="0" dirty="0" smtClean="0"/>
              <a:t>will prepare </a:t>
            </a:r>
            <a:r>
              <a:rPr kumimoji="1" lang="en-US" altLang="ja-JP" baseline="0" dirty="0" smtClean="0"/>
              <a:t>to produce S-101 </a:t>
            </a:r>
            <a:r>
              <a:rPr kumimoji="1" lang="en-US" altLang="ja-JP" baseline="0" dirty="0" smtClean="0"/>
              <a:t>ENCs.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5EA2-5729-4487-92C1-3FF37FDD8D0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4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5EA2-5729-4487-92C1-3FF37FDD8D0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85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7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97B5-C893-4095-8357-5919F9CF5B2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A8B4-742B-44F4-91F5-043E26B71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2460"/>
            <a:ext cx="9144000" cy="2387600"/>
          </a:xfrm>
        </p:spPr>
        <p:txBody>
          <a:bodyPr/>
          <a:lstStyle/>
          <a:p>
            <a:r>
              <a:rPr lang="en-US" dirty="0" smtClean="0"/>
              <a:t>Lessons Learned from </a:t>
            </a:r>
            <a:br>
              <a:rPr lang="en-US" dirty="0" smtClean="0"/>
            </a:br>
            <a:r>
              <a:rPr lang="en-US" dirty="0" smtClean="0"/>
              <a:t>CHART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Hydrographic and Oceanographic Department,</a:t>
            </a:r>
          </a:p>
          <a:p>
            <a:r>
              <a:rPr lang="en-US" dirty="0" smtClean="0"/>
              <a:t>JAPAN COAST GUARD</a:t>
            </a:r>
          </a:p>
          <a:p>
            <a:r>
              <a:rPr lang="en-US" sz="2800" dirty="0" smtClean="0"/>
              <a:t>Rumi BABA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Self introduction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02806"/>
              </p:ext>
            </p:extLst>
          </p:nvPr>
        </p:nvGraphicFramePr>
        <p:xfrm>
          <a:off x="1164845" y="2098224"/>
          <a:ext cx="8128000" cy="475977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92843"/>
                <a:gridCol w="5635157"/>
              </a:tblGrid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Rumi BABA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Alumni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Hydrographic</a:t>
                      </a:r>
                      <a:r>
                        <a:rPr lang="en-US" baseline="0" dirty="0" smtClean="0"/>
                        <a:t> and Oceanographic Department,</a:t>
                      </a:r>
                    </a:p>
                    <a:p>
                      <a:r>
                        <a:rPr lang="en-US" baseline="0" dirty="0" smtClean="0"/>
                        <a:t>Japan Coast Guard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Position/Job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Chart and Navigational</a:t>
                      </a:r>
                      <a:r>
                        <a:rPr lang="en-US" baseline="0" dirty="0" smtClean="0"/>
                        <a:t> Information Division</a:t>
                      </a:r>
                    </a:p>
                    <a:p>
                      <a:r>
                        <a:rPr lang="en-US" altLang="ja-JP" dirty="0" smtClean="0"/>
                        <a:t>Assistant Cartography Officer</a:t>
                      </a:r>
                      <a:endParaRPr lang="en-US" dirty="0"/>
                    </a:p>
                  </a:txBody>
                  <a:tcPr/>
                </a:tc>
              </a:tr>
              <a:tr h="793296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job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Maintenance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of </a:t>
                      </a:r>
                      <a:r>
                        <a:rPr lang="en-US" baseline="0" dirty="0" smtClean="0"/>
                        <a:t>ENCs.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94" y="2098122"/>
            <a:ext cx="2270506" cy="2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My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career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path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projects</a:t>
            </a:r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fr-FR" sz="4000" b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Achievements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6659880" cy="4351338"/>
          </a:xfrm>
        </p:spPr>
        <p:txBody>
          <a:bodyPr/>
          <a:lstStyle/>
          <a:p>
            <a:r>
              <a:rPr lang="en-US" dirty="0" smtClean="0"/>
              <a:t>Maintenance </a:t>
            </a:r>
            <a:r>
              <a:rPr lang="en-US" dirty="0" smtClean="0"/>
              <a:t>of </a:t>
            </a:r>
            <a:r>
              <a:rPr lang="en-US" dirty="0" smtClean="0"/>
              <a:t>ENCs every week.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Efforts on the new edition of S-58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Attended ENCWG and </a:t>
            </a:r>
            <a:r>
              <a:rPr lang="en-US" dirty="0" smtClean="0"/>
              <a:t>S-101PT </a:t>
            </a:r>
            <a:r>
              <a:rPr lang="en-US" dirty="0" smtClean="0"/>
              <a:t>in Monaco </a:t>
            </a:r>
            <a:r>
              <a:rPr lang="en-US" dirty="0" smtClean="0"/>
              <a:t>this </a:t>
            </a:r>
            <a:r>
              <a:rPr lang="en-US" dirty="0" smtClean="0"/>
              <a:t>June.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39" y="4526281"/>
            <a:ext cx="3890261" cy="23317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03" y="2052402"/>
            <a:ext cx="2575306" cy="203341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95" y="2052402"/>
            <a:ext cx="2547043" cy="20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Lessons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learned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CHART Course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5887303" cy="4351338"/>
          </a:xfrm>
        </p:spPr>
        <p:txBody>
          <a:bodyPr/>
          <a:lstStyle/>
          <a:p>
            <a:r>
              <a:rPr lang="en-US" dirty="0" smtClean="0"/>
              <a:t>Sounding selection etc.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Assessment</a:t>
            </a:r>
            <a:r>
              <a:rPr kumimoji="1" lang="en-US" altLang="ja-JP" dirty="0" smtClean="0"/>
              <a:t> of information received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ja-JP" dirty="0" smtClean="0"/>
              <a:t>Educational methods</a:t>
            </a:r>
            <a:endParaRPr lang="en-US" altLang="ja-JP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9" t="7667" r="4537" b="18000"/>
          <a:stretch/>
        </p:blipFill>
        <p:spPr>
          <a:xfrm>
            <a:off x="8930778" y="1689613"/>
            <a:ext cx="2655094" cy="16002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t="13879" r="9814" b="14561"/>
          <a:stretch/>
        </p:blipFill>
        <p:spPr>
          <a:xfrm>
            <a:off x="6725503" y="2231819"/>
            <a:ext cx="2655094" cy="14868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r="13363"/>
          <a:stretch/>
        </p:blipFill>
        <p:spPr>
          <a:xfrm rot="20594382">
            <a:off x="10126833" y="5191581"/>
            <a:ext cx="1766316" cy="13944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8395" r="27333" b="12864"/>
          <a:stretch/>
        </p:blipFill>
        <p:spPr>
          <a:xfrm rot="4589529">
            <a:off x="7572707" y="4879731"/>
            <a:ext cx="2130063" cy="138813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8" r="14677"/>
          <a:stretch/>
        </p:blipFill>
        <p:spPr>
          <a:xfrm rot="976970">
            <a:off x="9142825" y="3968155"/>
            <a:ext cx="1705889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05478"/>
            <a:ext cx="10515600" cy="646814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uggestion for the future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414"/>
            <a:ext cx="10515600" cy="4351338"/>
          </a:xfrm>
        </p:spPr>
        <p:txBody>
          <a:bodyPr/>
          <a:lstStyle/>
          <a:p>
            <a:r>
              <a:rPr lang="en-US" dirty="0" smtClean="0"/>
              <a:t>To continue </a:t>
            </a:r>
            <a:r>
              <a:rPr lang="en-US" dirty="0" smtClean="0"/>
              <a:t>CHART project</a:t>
            </a:r>
            <a:endParaRPr lang="en-US" dirty="0" smtClean="0"/>
          </a:p>
          <a:p>
            <a:endParaRPr lang="en-US" dirty="0"/>
          </a:p>
          <a:p>
            <a:r>
              <a:rPr lang="en-US" altLang="ja-JP" dirty="0"/>
              <a:t>To </a:t>
            </a:r>
            <a:r>
              <a:rPr lang="en-US" altLang="ja-JP" dirty="0" smtClean="0"/>
              <a:t>include </a:t>
            </a:r>
            <a:r>
              <a:rPr lang="en-US" altLang="ja-JP" dirty="0" smtClean="0"/>
              <a:t>lectures</a:t>
            </a:r>
            <a:r>
              <a:rPr lang="en-US" altLang="ja-JP" dirty="0" smtClean="0"/>
              <a:t> about </a:t>
            </a:r>
            <a:r>
              <a:rPr lang="en-US" altLang="ja-JP" dirty="0"/>
              <a:t>S-101, especially Data Classification and Encoding Guide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694" y="0"/>
            <a:ext cx="1283262" cy="120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40906" y="239485"/>
            <a:ext cx="5310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400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•"/>
              <a:defRPr sz="3600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•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IHO – NIPPON FOUNDATION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Verdana" panose="020B0604030504040204" pitchFamily="34" charset="0"/>
              </a:rPr>
              <a:t>ALUMNI </a:t>
            </a:r>
            <a:r>
              <a:rPr lang="en-US" altLang="en-US" sz="2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SEMINAR</a:t>
            </a:r>
            <a:endParaRPr lang="en-GB" altLang="en-US" sz="24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17" y="-24788"/>
            <a:ext cx="1214688" cy="1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9" y="168533"/>
            <a:ext cx="7493329" cy="561999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5890161"/>
            <a:ext cx="10515600" cy="579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3200" dirty="0" smtClean="0"/>
              <a:t>Thank you for listening!</a:t>
            </a:r>
          </a:p>
        </p:txBody>
      </p:sp>
      <p:sp>
        <p:nvSpPr>
          <p:cNvPr id="6" name="円形吹き出し 5"/>
          <p:cNvSpPr/>
          <p:nvPr/>
        </p:nvSpPr>
        <p:spPr>
          <a:xfrm>
            <a:off x="5260768" y="1009403"/>
            <a:ext cx="1911928" cy="612648"/>
          </a:xfrm>
          <a:prstGeom prst="wedgeEllipseCallout">
            <a:avLst>
              <a:gd name="adj1" fmla="val -34767"/>
              <a:gd name="adj2" fmla="val 8382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I’m here.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628</Words>
  <Application>Microsoft Office PowerPoint</Application>
  <PresentationFormat>ワイド画面</PresentationFormat>
  <Paragraphs>70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Verdana</vt:lpstr>
      <vt:lpstr>Office Theme</vt:lpstr>
      <vt:lpstr>Lessons Learned from  CHART project</vt:lpstr>
      <vt:lpstr> Self introduction</vt:lpstr>
      <vt:lpstr> My career path and projects / Achievements</vt:lpstr>
      <vt:lpstr>Lessons learned from CHART Course</vt:lpstr>
      <vt:lpstr>Suggestion for the future</vt:lpstr>
      <vt:lpstr>PowerPoint プレゼンテーション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POJ</dc:creator>
  <cp:lastModifiedBy>馬場 瑠美</cp:lastModifiedBy>
  <cp:revision>52</cp:revision>
  <cp:lastPrinted>2019-10-24T11:16:29Z</cp:lastPrinted>
  <dcterms:created xsi:type="dcterms:W3CDTF">2019-10-04T14:42:16Z</dcterms:created>
  <dcterms:modified xsi:type="dcterms:W3CDTF">2019-10-24T12:59:07Z</dcterms:modified>
</cp:coreProperties>
</file>